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4"/>
  </p:notesMasterIdLst>
  <p:sldIdLst>
    <p:sldId id="256" r:id="rId2"/>
    <p:sldId id="257" r:id="rId3"/>
    <p:sldId id="258" r:id="rId4"/>
    <p:sldId id="260" r:id="rId5"/>
    <p:sldId id="279" r:id="rId6"/>
    <p:sldId id="259" r:id="rId7"/>
    <p:sldId id="265" r:id="rId8"/>
    <p:sldId id="266" r:id="rId9"/>
    <p:sldId id="267" r:id="rId10"/>
    <p:sldId id="268" r:id="rId11"/>
    <p:sldId id="281" r:id="rId12"/>
    <p:sldId id="282" r:id="rId13"/>
    <p:sldId id="293" r:id="rId14"/>
    <p:sldId id="283" r:id="rId15"/>
    <p:sldId id="264" r:id="rId16"/>
    <p:sldId id="290" r:id="rId17"/>
    <p:sldId id="286" r:id="rId18"/>
    <p:sldId id="288" r:id="rId19"/>
    <p:sldId id="289" r:id="rId20"/>
    <p:sldId id="270" r:id="rId21"/>
    <p:sldId id="292" r:id="rId22"/>
    <p:sldId id="284" r:id="rId23"/>
    <p:sldId id="291" r:id="rId24"/>
    <p:sldId id="271" r:id="rId25"/>
    <p:sldId id="272" r:id="rId26"/>
    <p:sldId id="275" r:id="rId27"/>
    <p:sldId id="295" r:id="rId28"/>
    <p:sldId id="276" r:id="rId29"/>
    <p:sldId id="277" r:id="rId30"/>
    <p:sldId id="298" r:id="rId31"/>
    <p:sldId id="300" r:id="rId32"/>
    <p:sldId id="294" r:id="rId33"/>
    <p:sldId id="296" r:id="rId34"/>
    <p:sldId id="297" r:id="rId35"/>
    <p:sldId id="361" r:id="rId36"/>
    <p:sldId id="392" r:id="rId37"/>
    <p:sldId id="302" r:id="rId38"/>
    <p:sldId id="307" r:id="rId39"/>
    <p:sldId id="339" r:id="rId40"/>
    <p:sldId id="310" r:id="rId41"/>
    <p:sldId id="365" r:id="rId42"/>
    <p:sldId id="299" r:id="rId43"/>
    <p:sldId id="400" r:id="rId44"/>
    <p:sldId id="343" r:id="rId45"/>
    <p:sldId id="344" r:id="rId46"/>
    <p:sldId id="405" r:id="rId47"/>
    <p:sldId id="401" r:id="rId48"/>
    <p:sldId id="402" r:id="rId49"/>
    <p:sldId id="403" r:id="rId50"/>
    <p:sldId id="407" r:id="rId51"/>
    <p:sldId id="408" r:id="rId52"/>
    <p:sldId id="409" r:id="rId53"/>
    <p:sldId id="336" r:id="rId54"/>
    <p:sldId id="366" r:id="rId55"/>
    <p:sldId id="335" r:id="rId56"/>
    <p:sldId id="352" r:id="rId57"/>
    <p:sldId id="353" r:id="rId58"/>
    <p:sldId id="354" r:id="rId59"/>
    <p:sldId id="337" r:id="rId60"/>
    <p:sldId id="367" r:id="rId61"/>
    <p:sldId id="338" r:id="rId62"/>
    <p:sldId id="357" r:id="rId63"/>
    <p:sldId id="360" r:id="rId64"/>
    <p:sldId id="410" r:id="rId65"/>
    <p:sldId id="411" r:id="rId66"/>
    <p:sldId id="358" r:id="rId67"/>
    <p:sldId id="355" r:id="rId68"/>
    <p:sldId id="368" r:id="rId69"/>
    <p:sldId id="369" r:id="rId70"/>
    <p:sldId id="373" r:id="rId71"/>
    <p:sldId id="374" r:id="rId72"/>
    <p:sldId id="375" r:id="rId73"/>
    <p:sldId id="376" r:id="rId74"/>
    <p:sldId id="416" r:id="rId75"/>
    <p:sldId id="370" r:id="rId76"/>
    <p:sldId id="371" r:id="rId77"/>
    <p:sldId id="393" r:id="rId78"/>
    <p:sldId id="372" r:id="rId79"/>
    <p:sldId id="377" r:id="rId80"/>
    <p:sldId id="380" r:id="rId81"/>
    <p:sldId id="381" r:id="rId82"/>
    <p:sldId id="382" r:id="rId83"/>
    <p:sldId id="384" r:id="rId84"/>
    <p:sldId id="383" r:id="rId85"/>
    <p:sldId id="396" r:id="rId86"/>
    <p:sldId id="385" r:id="rId87"/>
    <p:sldId id="386" r:id="rId88"/>
    <p:sldId id="387" r:id="rId89"/>
    <p:sldId id="388" r:id="rId90"/>
    <p:sldId id="389" r:id="rId91"/>
    <p:sldId id="413" r:id="rId92"/>
    <p:sldId id="414" r:id="rId93"/>
    <p:sldId id="394" r:id="rId94"/>
    <p:sldId id="390" r:id="rId95"/>
    <p:sldId id="398" r:id="rId96"/>
    <p:sldId id="397" r:id="rId97"/>
    <p:sldId id="415" r:id="rId98"/>
    <p:sldId id="399" r:id="rId99"/>
    <p:sldId id="391" r:id="rId100"/>
    <p:sldId id="412" r:id="rId101"/>
    <p:sldId id="318" r:id="rId102"/>
    <p:sldId id="395" r:id="rId103"/>
  </p:sldIdLst>
  <p:sldSz cx="9144000" cy="6858000" type="screen4x3"/>
  <p:notesSz cx="6858000" cy="9144000"/>
  <p:embeddedFontLst>
    <p:embeddedFont>
      <p:font typeface="GulimChe" pitchFamily="49" charset="-127"/>
      <p:regular r:id="rId105"/>
    </p:embeddedFont>
    <p:embeddedFont>
      <p:font typeface="GungsuhChe" pitchFamily="49" charset="-127"/>
      <p:regular r:id="rId106"/>
    </p:embeddedFont>
    <p:embeddedFont>
      <p:font typeface="Calibri" pitchFamily="34" charset="0"/>
      <p:regular r:id="rId107"/>
      <p:bold r:id="rId108"/>
      <p:italic r:id="rId109"/>
      <p:boldItalic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313"/>
    <a:srgbClr val="151515"/>
    <a:srgbClr val="111111"/>
    <a:srgbClr val="375892"/>
    <a:srgbClr val="3E4408"/>
    <a:srgbClr val="484F09"/>
    <a:srgbClr val="525A0A"/>
    <a:srgbClr val="67710D"/>
    <a:srgbClr val="B3C317"/>
    <a:srgbClr val="859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22E2E-1CDA-401A-92F9-BD75426DC76F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FE70B-DD6D-46C3-9E64-01CC3C25D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8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FE70B-DD6D-46C3-9E64-01CC3C25DB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9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2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9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77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6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6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45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76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3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77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3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EDF4D-6F73-4705-8FCF-0101DD8DDE4D}" type="datetimeFigureOut">
              <a:rPr lang="en-US" smtClean="0"/>
              <a:t>7/25/2012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D3B4C-1641-4367-8673-264A668D2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310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//upload.wikimedia.org/wikipedia/en/c/c9/Xav-lopr.png" TargetMode="Externa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://openeeg.sourceforge.net/doc/index.html" TargetMode="External"/><Relationship Id="rId2" Type="http://schemas.openxmlformats.org/officeDocument/2006/relationships/hyperlink" Target="http://arduino.cc/e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duino.cc/en/Tutorial/PlayMelody" TargetMode="External"/><Relationship Id="rId5" Type="http://schemas.openxmlformats.org/officeDocument/2006/relationships/hyperlink" Target="http://www.seattlerobotics.org/guide/servos.html" TargetMode="External"/><Relationship Id="rId4" Type="http://schemas.openxmlformats.org/officeDocument/2006/relationships/hyperlink" Target="http://www.ladyada.net/learn/proj1/basicpwm.html" TargetMode="Externa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://mindcontrol.botbook.com/" TargetMode="External"/><Relationship Id="rId2" Type="http://schemas.openxmlformats.org/officeDocument/2006/relationships/hyperlink" Target="http://shop.oreilly.com/product/0636920021780.d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parkfun.com/" TargetMode="External"/><Relationship Id="rId4" Type="http://schemas.openxmlformats.org/officeDocument/2006/relationships/hyperlink" Target="http://www.dfrobot.com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en.wikipedia.org/wiki/File:Marvin_(HHGG).jpg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Mind Over Machine</a:t>
            </a:r>
            <a:endParaRPr lang="en-US" sz="54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How to Make Your Own </a:t>
            </a:r>
          </a:p>
          <a:p>
            <a:r>
              <a:rPr lang="en-US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Mind Controlled Robot</a:t>
            </a:r>
            <a:endParaRPr lang="en-US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90800" y="5029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algn="r"/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Mary Jane Kelly</a:t>
            </a:r>
          </a:p>
          <a:p>
            <a:pPr algn="r"/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OSCON 2012</a:t>
            </a:r>
            <a:endParaRPr lang="en-US" sz="28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202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0" b="22644"/>
          <a:stretch/>
        </p:blipFill>
        <p:spPr>
          <a:xfrm>
            <a:off x="0" y="1699302"/>
            <a:ext cx="9166389" cy="2819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886200"/>
            <a:ext cx="2518638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Concentration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60127" y="3886200"/>
            <a:ext cx="1980029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Relaxation</a:t>
            </a:r>
            <a:endParaRPr lang="en-US" sz="28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77180" y="4518702"/>
            <a:ext cx="1621477" cy="1470025"/>
          </a:xfrm>
        </p:spPr>
        <p:txBody>
          <a:bodyPr>
            <a:normAutofit/>
          </a:bodyPr>
          <a:lstStyle/>
          <a:p>
            <a:r>
              <a:rPr lang="el-GR" sz="54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β</a:t>
            </a:r>
            <a:endParaRPr lang="en-US" sz="54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920481" y="4521671"/>
            <a:ext cx="125931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54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α</a:t>
            </a:r>
            <a:endParaRPr lang="en-US" sz="54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4917" y="6482695"/>
            <a:ext cx="265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biology.clc.uc.edu</a:t>
            </a:r>
          </a:p>
        </p:txBody>
      </p:sp>
    </p:spTree>
    <p:extLst>
      <p:ext uri="{BB962C8B-B14F-4D97-AF65-F5344CB8AC3E}">
        <p14:creationId xmlns:p14="http://schemas.microsoft.com/office/powerpoint/2010/main" val="73770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File:Xav-lopr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6" y="120840"/>
            <a:ext cx="6438900" cy="673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229346" y="95110"/>
            <a:ext cx="5704114" cy="2209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Thank You</a:t>
            </a:r>
            <a:endParaRPr lang="en-US" sz="5400" spc="300" dirty="0">
              <a:solidFill>
                <a:schemeClr val="bg1">
                  <a:lumMod val="95000"/>
                </a:schemeClr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78998"/>
            <a:ext cx="411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ea typeface="GulimChe" pitchFamily="49" charset="-127"/>
              </a:rPr>
              <a:t>: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  <a:ea typeface="GulimChe" pitchFamily="49" charset="-127"/>
              </a:rPr>
              <a:t>en.wikipedia.org</a:t>
            </a:r>
            <a:endParaRPr lang="en-US" dirty="0">
              <a:solidFill>
                <a:schemeClr val="bg1">
                  <a:lumMod val="65000"/>
                </a:schemeClr>
              </a:solidFill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794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More Info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09600" y="1447800"/>
            <a:ext cx="80010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err="1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Arduino</a:t>
            </a: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2"/>
              </a:rPr>
              <a:t>http://arduino.cc/en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2"/>
              </a:rPr>
              <a:t>/</a:t>
            </a: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EEG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3"/>
              </a:rPr>
              <a:t>http://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3"/>
              </a:rPr>
              <a:t>openeeg.sourceforge.net/doc/index.html</a:t>
            </a: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PWM (LEDs)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4"/>
              </a:rPr>
              <a:t>http://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4"/>
              </a:rPr>
              <a:t>www.ladyada.net/learn/proj1/basicpwm.html</a:t>
            </a: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Servos 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5"/>
              </a:rPr>
              <a:t>http</a:t>
            </a: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5"/>
              </a:rPr>
              <a:t>://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5"/>
              </a:rPr>
              <a:t>www.seattlerobotics.org/guide/servos.html</a:t>
            </a: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</a:t>
            </a: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speakers </a:t>
            </a: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6"/>
              </a:rPr>
              <a:t>http://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6"/>
              </a:rPr>
              <a:t>www.arduino.cc/en/Tutorial/PlayMelody</a:t>
            </a: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4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4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638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Project Resources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09600" y="1447800"/>
            <a:ext cx="80010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Project book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2"/>
              </a:rPr>
              <a:t>http://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2"/>
              </a:rPr>
              <a:t>shop.oreilly.com/product/0636920021780.do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</a:t>
            </a:r>
          </a:p>
          <a:p>
            <a:pPr marL="0" indent="0">
              <a:buNone/>
            </a:pP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Project website</a:t>
            </a: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3"/>
              </a:rPr>
              <a:t>http://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3"/>
              </a:rPr>
              <a:t>mindcontrol.botbook.com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</a:t>
            </a: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DFRobot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electronics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4"/>
              </a:rPr>
              <a:t>http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4"/>
              </a:rPr>
              <a:t>://www.dfrobot.com</a:t>
            </a: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2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SparkFun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Electronics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5"/>
              </a:rPr>
              <a:t>http://www.sparkfun.com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  <a:hlinkClick r:id="rId5"/>
              </a:rPr>
              <a:t>/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</a:t>
            </a: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And visit your local </a:t>
            </a:r>
            <a:r>
              <a:rPr lang="en-US" sz="22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makerspace</a:t>
            </a:r>
            <a:r>
              <a:rPr lang="en-US" sz="22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!</a:t>
            </a:r>
            <a:endParaRPr lang="en-US" sz="22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4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400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59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609600" y="2324100"/>
            <a:ext cx="8153400" cy="22098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Detect dominant mental state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Detect blinks and other interference</a:t>
            </a: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01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609600" y="2324100"/>
            <a:ext cx="8153400" cy="22098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FF0000"/>
              </a:buClr>
              <a:buFont typeface="GulimChe" pitchFamily="49" charset="-127"/>
              <a:buChar char="×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Read your thoughts</a:t>
            </a:r>
          </a:p>
          <a:p>
            <a:pPr marL="571500" indent="-571500" algn="l">
              <a:buClr>
                <a:srgbClr val="FF0000"/>
              </a:buClr>
              <a:buFont typeface="GulimChe" pitchFamily="49" charset="-127"/>
              <a:buChar char="×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Brainwash you</a:t>
            </a:r>
          </a:p>
          <a:p>
            <a:pPr marL="571500" indent="-571500" algn="l">
              <a:buClr>
                <a:srgbClr val="FF0000"/>
              </a:buClr>
              <a:buFont typeface="GulimChe" pitchFamily="49" charset="-127"/>
              <a:buChar char="×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Control your mind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Clr>
                <a:srgbClr val="FF0000"/>
              </a:buClr>
              <a:buFont typeface="GulimChe" pitchFamily="49" charset="-127"/>
              <a:buChar char="×"/>
            </a:pP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749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609600" y="2324100"/>
            <a:ext cx="8153400" cy="2209800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Emotiv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EPOC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OpenEEG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NeuroSky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</a:t>
            </a: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MindWave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59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NeuroSky</a:t>
            </a:r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 </a:t>
            </a:r>
            <a:r>
              <a:rPr lang="en-US" sz="5400" spc="3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MindWave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54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10201" y="6482695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Images: reuters.com / telegraph.co.uk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84" y="1559222"/>
            <a:ext cx="4608884" cy="38509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" b="1696"/>
          <a:stretch/>
        </p:blipFill>
        <p:spPr>
          <a:xfrm>
            <a:off x="4572000" y="1567728"/>
            <a:ext cx="4573754" cy="3842473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NeuroSky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235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10201" y="6482695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neurosky.com</a:t>
            </a:r>
            <a:endParaRPr lang="en-US" dirty="0">
              <a:solidFill>
                <a:schemeClr val="bg1">
                  <a:lumMod val="50000"/>
                </a:schemeClr>
              </a:solidFill>
              <a:ea typeface="GulimChe" pitchFamily="49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412" y="419476"/>
            <a:ext cx="5003175" cy="6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9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NeuroSky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subTitle" idx="1"/>
          </p:nvPr>
        </p:nvSpPr>
        <p:spPr>
          <a:xfrm>
            <a:off x="596735" y="1847850"/>
            <a:ext cx="8153400" cy="31623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&lt; $100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No gel/saline required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Interference filtering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Detects beta, alpha, blinks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843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75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5" y="587829"/>
            <a:ext cx="8381998" cy="5682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854" y="58782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100</a:t>
            </a:r>
            <a:endParaRPr lang="en-US" b="1" dirty="0">
              <a:solidFill>
                <a:schemeClr val="bg1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854" y="590083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0</a:t>
            </a:r>
            <a:endParaRPr lang="en-US" b="1" dirty="0">
              <a:solidFill>
                <a:schemeClr val="bg1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86054" y="5007428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-- Attention</a:t>
            </a:r>
            <a:b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</a:br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-- Meditation</a:t>
            </a:r>
          </a:p>
        </p:txBody>
      </p:sp>
      <p:sp>
        <p:nvSpPr>
          <p:cNvPr id="10" name="Minus 9"/>
          <p:cNvSpPr/>
          <p:nvPr/>
        </p:nvSpPr>
        <p:spPr>
          <a:xfrm>
            <a:off x="6186054" y="5179682"/>
            <a:ext cx="609600" cy="299545"/>
          </a:xfrm>
          <a:prstGeom prst="mathMinus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inus 14"/>
          <p:cNvSpPr/>
          <p:nvPr/>
        </p:nvSpPr>
        <p:spPr>
          <a:xfrm>
            <a:off x="6186054" y="5573070"/>
            <a:ext cx="609600" cy="29954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2443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50</a:t>
            </a:r>
            <a:endParaRPr lang="en-US" b="1" dirty="0">
              <a:solidFill>
                <a:schemeClr val="bg1"/>
              </a:solidFill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079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758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5" y="587829"/>
            <a:ext cx="8381998" cy="56823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854" y="58782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100</a:t>
            </a:r>
            <a:endParaRPr lang="en-US" b="1" dirty="0">
              <a:solidFill>
                <a:schemeClr val="bg1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854" y="590083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0</a:t>
            </a:r>
            <a:endParaRPr lang="en-US" b="1" dirty="0">
              <a:solidFill>
                <a:schemeClr val="bg1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86054" y="5007428"/>
            <a:ext cx="251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-- Attention</a:t>
            </a:r>
            <a:b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</a:br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-- Meditation</a:t>
            </a:r>
          </a:p>
        </p:txBody>
      </p:sp>
      <p:sp>
        <p:nvSpPr>
          <p:cNvPr id="10" name="Minus 9"/>
          <p:cNvSpPr/>
          <p:nvPr/>
        </p:nvSpPr>
        <p:spPr>
          <a:xfrm>
            <a:off x="6186054" y="5179682"/>
            <a:ext cx="609600" cy="299545"/>
          </a:xfrm>
          <a:prstGeom prst="mathMinus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inus 14"/>
          <p:cNvSpPr/>
          <p:nvPr/>
        </p:nvSpPr>
        <p:spPr>
          <a:xfrm>
            <a:off x="6186054" y="5573070"/>
            <a:ext cx="609600" cy="29954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3244334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GulimChe" pitchFamily="49" charset="-127"/>
                <a:ea typeface="GulimChe" pitchFamily="49" charset="-127"/>
              </a:rPr>
              <a:t>50</a:t>
            </a:r>
            <a:endParaRPr lang="en-US" b="1" dirty="0">
              <a:solidFill>
                <a:schemeClr val="bg1"/>
              </a:solidFill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27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06590" y="649333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: en.wikipedia.org</a:t>
            </a:r>
          </a:p>
        </p:txBody>
      </p:sp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17526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We apologize for the inconvenience.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pic>
        <p:nvPicPr>
          <p:cNvPr id="6" name="Picture 2" descr="http://upload.wikimedia.org/wikipedia/en/thumb/c/cb/Marvin_%28HHGG%29.jpg/220px-Marvin_%28HHGG%2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70" b="93075" l="4091" r="963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2133600"/>
            <a:ext cx="2495550" cy="409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7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3" b="1563"/>
          <a:stretch/>
        </p:blipFill>
        <p:spPr>
          <a:xfrm>
            <a:off x="76201" y="3"/>
            <a:ext cx="8991599" cy="68582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" y="2"/>
            <a:ext cx="186468" cy="675902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957533" y="2"/>
            <a:ext cx="186467" cy="685820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1" y="0"/>
            <a:ext cx="8991599" cy="9918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200" y="6758819"/>
            <a:ext cx="8991599" cy="99387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Arduino</a:t>
            </a:r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 Uno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1213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0"/>
            <a:ext cx="91845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20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Required Skills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809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" y="716879"/>
            <a:ext cx="9141031" cy="54242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716879"/>
          </a:xfrm>
          <a:prstGeom prst="rect">
            <a:avLst/>
          </a:prstGeom>
          <a:solidFill>
            <a:srgbClr val="8A4C1E"/>
          </a:solidFill>
          <a:ln>
            <a:solidFill>
              <a:srgbClr val="915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69" y="6141121"/>
            <a:ext cx="9144000" cy="716879"/>
          </a:xfrm>
          <a:prstGeom prst="rect">
            <a:avLst/>
          </a:prstGeom>
          <a:solidFill>
            <a:srgbClr val="8A4C1E"/>
          </a:solidFill>
          <a:ln>
            <a:solidFill>
              <a:srgbClr val="915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0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09600" y="1600200"/>
            <a:ext cx="7848600" cy="3733800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Install </a:t>
            </a: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Arduino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IDE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Run Blink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Write simple </a:t>
            </a: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Arduino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sketch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Solder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Drill </a:t>
            </a: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Skills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387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blogcdn.com/www.aoltv.co.uk/media/2010/09/ralph-eating-past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0" b="96000" l="4500" r="96000">
                        <a14:foregroundMark x1="18500" y1="66333" x2="34500" y2="49000"/>
                        <a14:foregroundMark x1="39000" y1="63000" x2="13500" y2="50667"/>
                        <a14:foregroundMark x1="29500" y1="66667" x2="23000" y2="49333"/>
                        <a14:foregroundMark x1="38000" y1="55667" x2="15000" y2="57667"/>
                        <a14:foregroundMark x1="48000" y1="21333" x2="51500" y2="14667"/>
                        <a14:foregroundMark x1="68500" y1="20333" x2="62000" y2="14667"/>
                        <a14:foregroundMark x1="73500" y1="84667" x2="71500" y2="72000"/>
                        <a14:foregroundMark x1="53000" y1="86333" x2="51000" y2="77333"/>
                        <a14:foregroundMark x1="33500" y1="86333" x2="35500" y2="71000"/>
                        <a14:foregroundMark x1="58000" y1="82667" x2="58000" y2="75667"/>
                        <a14:foregroundMark x1="9500" y1="46000" x2="9000" y2="44000"/>
                        <a14:foregroundMark x1="10500" y1="62333" x2="9000" y2="59667"/>
                        <a14:foregroundMark x1="9000" y1="58333" x2="7000" y2="54333"/>
                        <a14:foregroundMark x1="7500" y1="52667" x2="7000" y2="50000"/>
                        <a14:foregroundMark x1="6500" y1="50333" x2="6500" y2="50333"/>
                        <a14:foregroundMark x1="71500" y1="19333" x2="71500" y2="14333"/>
                        <a14:foregroundMark x1="73500" y1="27333" x2="74000" y2="25333"/>
                        <a14:foregroundMark x1="78000" y1="50667" x2="83500" y2="52667"/>
                        <a14:foregroundMark x1="77000" y1="60667" x2="77000" y2="51333"/>
                        <a14:foregroundMark x1="74000" y1="21667" x2="74000" y2="21667"/>
                        <a14:foregroundMark x1="29500" y1="22667" x2="29500" y2="22667"/>
                        <a14:foregroundMark x1="28500" y1="18333" x2="31000" y2="14000"/>
                        <a14:foregroundMark x1="27000" y1="70000" x2="21000" y2="70000"/>
                        <a14:foregroundMark x1="14500" y1="69000" x2="13000" y2="63667"/>
                        <a14:foregroundMark x1="85000" y1="33667" x2="85000" y2="33667"/>
                        <a14:foregroundMark x1="91000" y1="50000" x2="93000" y2="44000"/>
                        <a14:foregroundMark x1="77500" y1="92667" x2="63000" y2="92667"/>
                        <a14:foregroundMark x1="34000" y1="92000" x2="34500" y2="88000"/>
                        <a14:foregroundMark x1="12000" y1="40000" x2="10500" y2="36667"/>
                        <a14:foregroundMark x1="9000" y1="43333" x2="9000" y2="43333"/>
                        <a14:foregroundMark x1="23500" y1="33667" x2="14000" y2="35000"/>
                        <a14:backgroundMark x1="72000" y1="35333" x2="72000" y2="3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300"/>
            <a:ext cx="4495800" cy="674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15200" y="646958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fark.com</a:t>
            </a:r>
            <a:endParaRPr lang="en-US" dirty="0">
              <a:solidFill>
                <a:schemeClr val="bg1">
                  <a:lumMod val="50000"/>
                </a:schemeClr>
              </a:solidFill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932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Robot Time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178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427" y="0"/>
            <a:ext cx="44367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10747" y="6482695"/>
            <a:ext cx="2133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amazon.com</a:t>
            </a:r>
            <a:endParaRPr lang="en-US" dirty="0">
              <a:solidFill>
                <a:schemeClr val="bg1">
                  <a:lumMod val="50000"/>
                </a:schemeClr>
              </a:solidFill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953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09600" y="1600200"/>
            <a:ext cx="7848600" cy="3733800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Build robot body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Hack USB dongle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Put it all together</a:t>
            </a: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696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olbrary.com/content/765/expectation-vs-reality-9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1143000"/>
            <a:ext cx="913557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08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Building the Body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169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Body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609600" y="1143000"/>
            <a:ext cx="8153400" cy="52578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Chassis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Servos &amp; wheels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Infrared reflection sensor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RGB LED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speaker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Potentiometer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Hacked USB dongle</a:t>
            </a: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04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indcontrol.botbook.com/images/mindb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568" y="0"/>
            <a:ext cx="9267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29200" y="6493338"/>
            <a:ext cx="411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: mindcontrol.botbook.com</a:t>
            </a:r>
          </a:p>
        </p:txBody>
      </p:sp>
    </p:spTree>
    <p:extLst>
      <p:ext uri="{BB962C8B-B14F-4D97-AF65-F5344CB8AC3E}">
        <p14:creationId xmlns:p14="http://schemas.microsoft.com/office/powerpoint/2010/main" val="131816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v-makell\Desktop\Desktop\OSCON\2012-07-14 21.44.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84904" cy="688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98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Tips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598714" y="1295400"/>
            <a:ext cx="8153400" cy="49530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Read </a:t>
            </a:r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entire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instruction section first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Your parts may be different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Common sense check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Layout before cutting/drilling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Use Screw Shield</a:t>
            </a: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3269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1562100"/>
            <a:ext cx="7848600" cy="37338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Build robot body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Hack USB dongle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Put it all together</a:t>
            </a: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24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1562100"/>
            <a:ext cx="7848600" cy="41529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Build robot body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Line avoidance</a:t>
            </a: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LED feedback</a:t>
            </a: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err="1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36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feedback</a:t>
            </a: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Potentiometer threshold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76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Line Avoidance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687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Reflectance Sensor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1698625"/>
            <a:ext cx="3352800" cy="3711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81200" y="3173412"/>
            <a:ext cx="12192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High</a:t>
            </a: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76800" y="1698624"/>
            <a:ext cx="3352800" cy="37115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943600" y="3173411"/>
            <a:ext cx="12192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Low</a:t>
            </a: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76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5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5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5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5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turn(); </a:t>
            </a:r>
          </a:p>
          <a:p>
            <a:r>
              <a:rPr lang="en-US" sz="15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</a:t>
            </a:r>
            <a:r>
              <a:rPr lang="en-US" sz="15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</a:t>
            </a:r>
          </a:p>
          <a:p>
            <a:r>
              <a:rPr lang="en-US" sz="15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5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01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rchive.ccm.edu/rosie/images/WeCanDoItPoster%5b1%5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769" y="0"/>
            <a:ext cx="5189254" cy="686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498148"/>
            <a:ext cx="1959769" cy="3598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48853" y="6532163"/>
            <a:ext cx="1995147" cy="33531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91" y="0"/>
            <a:ext cx="1958778" cy="1143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49023" y="0"/>
            <a:ext cx="1994977" cy="1143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" y="1142999"/>
            <a:ext cx="1959769" cy="5355149"/>
          </a:xfrm>
          <a:prstGeom prst="rect">
            <a:avLst/>
          </a:prstGeom>
          <a:solidFill>
            <a:srgbClr val="FDD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148853" y="1143000"/>
            <a:ext cx="1995147" cy="5389163"/>
          </a:xfrm>
          <a:prstGeom prst="rect">
            <a:avLst/>
          </a:prstGeom>
          <a:solidFill>
            <a:srgbClr val="FDD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705600" y="6162831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: archive.ccm.edu</a:t>
            </a:r>
          </a:p>
        </p:txBody>
      </p:sp>
    </p:spTree>
    <p:extLst>
      <p:ext uri="{BB962C8B-B14F-4D97-AF65-F5344CB8AC3E}">
        <p14:creationId xmlns:p14="http://schemas.microsoft.com/office/powerpoint/2010/main" val="34985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Tips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495300" y="2628900"/>
            <a:ext cx="8153400" cy="16002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Place sensor near surface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Test material reflectance</a:t>
            </a: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681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638794" y="2303813"/>
            <a:ext cx="78486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lvl="1" algn="l"/>
            <a:endParaRPr lang="en-US" sz="36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LED feedback</a:t>
            </a: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feedback</a:t>
            </a: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Potentiometer threshold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2286000"/>
            <a:ext cx="7848600" cy="3810000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Line avoidance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250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LED Feedback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633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store.nkcelectronics.com/assets/images/rgb_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41845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29200" y="6493338"/>
            <a:ext cx="411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: nkcelectronics.com</a:t>
            </a:r>
          </a:p>
        </p:txBody>
      </p:sp>
    </p:spTree>
    <p:extLst>
      <p:ext uri="{BB962C8B-B14F-4D97-AF65-F5344CB8AC3E}">
        <p14:creationId xmlns:p14="http://schemas.microsoft.com/office/powerpoint/2010/main" val="184145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0, 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red,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green,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blue)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255-red);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255-green);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255-blue);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0, 0);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red,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green,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blue)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255-red);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255-green);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255-blue);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96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0, 0);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  <a:endParaRPr lang="en-US" sz="1700" dirty="0" smtClean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red,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green,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blue)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255-red);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255-green);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255-blue);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21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255-red);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255-green);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255-blue);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63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51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                                     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255-? common anode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25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                                          //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255-? common anode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2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                                          //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255-? common anode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0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LOW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255-green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//255 HIGH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255-blue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//255 HIGH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19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10600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0, 0);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//255? See PWM tutorial link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(255, 255, 255);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setColor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red,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green,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blue)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                                          //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255-? common anode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redPin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255-red);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0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LOW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greenPin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255-green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//255 HIGH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bluePin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255-blue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//255 HIGH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endParaRPr lang="en-US" sz="1700" dirty="0" smtClean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pPr lvl="0" algn="ctr"/>
            <a:r>
              <a:rPr lang="en-US" sz="32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//RED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61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Tips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446314" y="1981200"/>
            <a:ext cx="8545286" cy="3962400"/>
          </a:xfrm>
        </p:spPr>
        <p:txBody>
          <a:bodyPr>
            <a:normAutofit lnSpcReduction="10000"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Use resistors to protect LEDs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Use battery for pin identification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Common cathode ≠ common anode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Breadboards break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Try out different colors</a:t>
            </a:r>
          </a:p>
          <a:p>
            <a:pPr marL="742950" indent="-74295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792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2286000"/>
            <a:ext cx="7848600" cy="3810000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Line avoidance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LED feedback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38794" y="2303813"/>
            <a:ext cx="78486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lvl="1" algn="l"/>
            <a:endParaRPr lang="en-US" sz="36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lvl="1" algn="l"/>
            <a:endParaRPr lang="en-US" sz="36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feedback</a:t>
            </a: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Potentiometer threshold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226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26939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Piezo</a:t>
            </a:r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 Feedback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806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440, 500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delay(50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540, 500);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delay(50);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300, 400);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pin, float frequency,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duration)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float period = 1/frequency * 1000 * 1000; </a:t>
            </a:r>
            <a:endParaRPr lang="en-US" sz="1700" dirty="0" smtClean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long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startTime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millis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millis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()-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startTime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&lt; duration) {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digitalWrite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(pin, HIGH);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delayMicroseconds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(period / 2);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digitalWrite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(pin, LOW);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delayMicroseconds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(period / 2);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6695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440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500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delay(50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540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500);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delay(50);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300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400);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pin, float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frequency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duration)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float period = 1/frequency * 1000 * 1000; </a:t>
            </a:r>
            <a:endParaRPr lang="en-US" sz="1700" dirty="0" smtClean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long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startTime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millis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millis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()-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startTime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&lt; duration) {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digitalWrite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(pin, HIGH);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delayMicroseconds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(period / 2);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digitalWrite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(pin, LOW);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delayMicroseconds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(period / 2);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0919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440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500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delay(50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540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500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delay(50);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speakerPin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300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400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delay(1000);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  <a:p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wave(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pin, float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frequency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,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duration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float period = 1/frequency * 1000 * 1000; </a:t>
            </a:r>
            <a:endParaRPr lang="en-US" sz="1700" dirty="0" smtClean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long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startTime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millis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millis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()-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startTime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&lt; duration) {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digitalWrite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(pin, HIGH);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delayMicroseconds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(period / 2);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digitalWrite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(pin, LOW);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delayMicroseconds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(period / 2);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6860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Tips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413657" y="2667000"/>
            <a:ext cx="8316686" cy="15240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You can use tone()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Try out different frequencies</a:t>
            </a: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714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" t="6293" b="19118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05600" y="648866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3E4408"/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rgbClr val="3E4408"/>
                </a:solidFill>
                <a:ea typeface="GulimChe" pitchFamily="49" charset="-127"/>
              </a:rPr>
              <a:t>: en.wikipedia.org</a:t>
            </a:r>
          </a:p>
        </p:txBody>
      </p:sp>
    </p:spTree>
    <p:extLst>
      <p:ext uri="{BB962C8B-B14F-4D97-AF65-F5344CB8AC3E}">
        <p14:creationId xmlns:p14="http://schemas.microsoft.com/office/powerpoint/2010/main" val="11227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2286000"/>
            <a:ext cx="7848600" cy="3810000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Line avoidance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LED feedback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feedback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38794" y="2303813"/>
            <a:ext cx="78486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lvl="1" algn="l"/>
            <a:endParaRPr lang="en-US" sz="36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lvl="1" algn="l"/>
            <a:endParaRPr lang="en-US" sz="36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lvl="1" algn="l"/>
            <a:endParaRPr lang="en-US" sz="36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1028700" lvl="1" indent="-571500" algn="l">
              <a:buFont typeface="Arial" pitchFamily="34" charset="0"/>
              <a:buChar char="•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Potentiometer threshold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247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1752600"/>
            <a:ext cx="7772400" cy="3352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Potentiometer </a:t>
            </a:r>
          </a:p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Attention</a:t>
            </a:r>
          </a:p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Threshold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92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n=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analogRead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potPin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Serial.println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 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delay(400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         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8592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868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n=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analogRead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potPin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;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//get value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Serial.println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     </a:t>
            </a:r>
            <a:endParaRPr lang="en-US" sz="1700" dirty="0" smtClean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delay(400);                </a:t>
            </a:r>
            <a:endParaRPr lang="en-US" sz="1700" dirty="0" smtClean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7886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868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n=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analogRead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potPin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//get value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Serial.println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(n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;    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//display values while turning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delay(400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            </a:t>
            </a:r>
            <a:endParaRPr lang="en-US" sz="1700" dirty="0" smtClean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8689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6868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int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n=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analogRead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potPin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//get value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Serial.println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        //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display values while turning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delay(400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;           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//don’t flood serial buffer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1825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5218"/>
            <a:ext cx="5257800" cy="6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91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Tips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413657" y="1924050"/>
            <a:ext cx="8316686" cy="30099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Serial monitor may give you trouble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If so, disconnect and restart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Get an easily adjustable pot</a:t>
            </a:r>
          </a:p>
          <a:p>
            <a:pPr marL="742950" indent="-74295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285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2286000"/>
            <a:ext cx="7848600" cy="38100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Line avoidance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LED feedback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feedback</a:t>
            </a:r>
          </a:p>
          <a:p>
            <a:pPr marL="1028700" lvl="1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36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Potentiometer threshold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38794" y="2303813"/>
            <a:ext cx="78486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07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1562100"/>
            <a:ext cx="7848600" cy="37338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Build robot body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Hack USB dongle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Put it all together</a:t>
            </a: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9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84917" y="6482695"/>
            <a:ext cx="265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biology.clc.uc.edu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0" b="22644"/>
          <a:stretch/>
        </p:blipFill>
        <p:spPr>
          <a:xfrm>
            <a:off x="0" y="1699302"/>
            <a:ext cx="9166389" cy="2819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39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1752600"/>
            <a:ext cx="7772400" cy="3352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Hacking the Dongle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992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81800" y="3604"/>
            <a:ext cx="2363190" cy="68626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8039" y="19793"/>
            <a:ext cx="4407921" cy="683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6493338"/>
            <a:ext cx="411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: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en.wikipedia.org</a:t>
            </a:r>
            <a:endParaRPr lang="en-US" dirty="0">
              <a:solidFill>
                <a:schemeClr val="bg1">
                  <a:lumMod val="50000"/>
                </a:schemeClr>
              </a:solidFill>
              <a:ea typeface="GulimChe" pitchFamily="49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2362200" cy="68626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1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632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Warning: Continuing will destroy the headset – USB connection.</a:t>
            </a:r>
          </a:p>
        </p:txBody>
      </p:sp>
    </p:spTree>
    <p:extLst>
      <p:ext uri="{BB962C8B-B14F-4D97-AF65-F5344CB8AC3E}">
        <p14:creationId xmlns:p14="http://schemas.microsoft.com/office/powerpoint/2010/main" val="297154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632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You will not be able to connect the headset to the computer anymore.</a:t>
            </a:r>
          </a:p>
        </p:txBody>
      </p:sp>
    </p:spTree>
    <p:extLst>
      <p:ext uri="{BB962C8B-B14F-4D97-AF65-F5344CB8AC3E}">
        <p14:creationId xmlns:p14="http://schemas.microsoft.com/office/powerpoint/2010/main" val="2670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3" b="1563"/>
          <a:stretch/>
        </p:blipFill>
        <p:spPr>
          <a:xfrm>
            <a:off x="76201" y="3"/>
            <a:ext cx="8991599" cy="68582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" y="2"/>
            <a:ext cx="186468" cy="675902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957533" y="2"/>
            <a:ext cx="186467" cy="685820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1" y="0"/>
            <a:ext cx="8991599" cy="9918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200" y="6758819"/>
            <a:ext cx="8991599" cy="99387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186469" y="99180"/>
            <a:ext cx="8771064" cy="665984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86469" y="99180"/>
            <a:ext cx="8771064" cy="665963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38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DCIM\Camera\2012-07-14 22.42.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1" y="0"/>
            <a:ext cx="9250877" cy="693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74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DCIM\Camera\2012-07-14 22.42.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1" y="0"/>
            <a:ext cx="9250877" cy="693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4624447" y="2667000"/>
            <a:ext cx="404753" cy="381000"/>
          </a:xfrm>
          <a:prstGeom prst="ellipse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7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DCIM\Camera\2012-07-14 22.42.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1" y="0"/>
            <a:ext cx="9250877" cy="693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4" name="Picture 2" descr="http://static.guim.co.uk/sys-images/Books/Pix/pictures/2009/01/07/shining46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5" y="717268"/>
            <a:ext cx="9212203" cy="552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29200" y="6493338"/>
            <a:ext cx="411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: guardian.co.uk</a:t>
            </a:r>
          </a:p>
        </p:txBody>
      </p:sp>
    </p:spTree>
    <p:extLst>
      <p:ext uri="{BB962C8B-B14F-4D97-AF65-F5344CB8AC3E}">
        <p14:creationId xmlns:p14="http://schemas.microsoft.com/office/powerpoint/2010/main" val="7160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DCIM\Camera\2012-07-14 22.42.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1" y="0"/>
            <a:ext cx="9250877" cy="693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2290452" y="3962400"/>
            <a:ext cx="4563096" cy="289560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(+)</a:t>
            </a:r>
          </a:p>
          <a:p>
            <a:pPr algn="l"/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dongle TX</a:t>
            </a:r>
          </a:p>
          <a:p>
            <a:pPr algn="l"/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dongle RX</a:t>
            </a:r>
          </a:p>
          <a:p>
            <a:pPr algn="l"/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GND</a:t>
            </a:r>
          </a:p>
          <a:p>
            <a:pPr marL="742950" indent="-74295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19600" y="2667000"/>
            <a:ext cx="457200" cy="762000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1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Voltage Differences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1924050"/>
            <a:ext cx="4191000" cy="74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Dongle </a:t>
            </a:r>
          </a:p>
          <a:p>
            <a:pPr algn="ctr"/>
            <a:endParaRPr lang="en-US" sz="28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28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0" y="1924050"/>
            <a:ext cx="4114800" cy="74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Arduino</a:t>
            </a: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81000" y="2805792"/>
            <a:ext cx="4191000" cy="35188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 Power 	    3.3V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 TX Low 	      0V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 TX High 	    3.3V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 RX Low 	      0V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 RX High 	  &lt; 3.3V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21530" y="2797133"/>
            <a:ext cx="4191000" cy="3527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Power           3.3V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RX Low     0V – 2.5V</a:t>
            </a:r>
            <a:endParaRPr lang="en-US" sz="28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</a:t>
            </a: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X High    2.5V – 5V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TX Low            0V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TX High           5V</a:t>
            </a:r>
          </a:p>
        </p:txBody>
      </p:sp>
    </p:spTree>
    <p:extLst>
      <p:ext uri="{BB962C8B-B14F-4D97-AF65-F5344CB8AC3E}">
        <p14:creationId xmlns:p14="http://schemas.microsoft.com/office/powerpoint/2010/main" val="332319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0" b="22644"/>
          <a:stretch/>
        </p:blipFill>
        <p:spPr>
          <a:xfrm>
            <a:off x="0" y="1699302"/>
            <a:ext cx="9166389" cy="2819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886200"/>
            <a:ext cx="2518638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Concentration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4917" y="6482695"/>
            <a:ext cx="265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biology.clc.uc.edu</a:t>
            </a:r>
          </a:p>
        </p:txBody>
      </p:sp>
    </p:spTree>
    <p:extLst>
      <p:ext uri="{BB962C8B-B14F-4D97-AF65-F5344CB8AC3E}">
        <p14:creationId xmlns:p14="http://schemas.microsoft.com/office/powerpoint/2010/main" val="241396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Level Converter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066800" y="1924050"/>
            <a:ext cx="2558143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Dongle RX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3.3V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486401" y="1924050"/>
            <a:ext cx="2984664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Arduino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TX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5V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" name="Lightning Bolt 1"/>
          <p:cNvSpPr/>
          <p:nvPr/>
        </p:nvSpPr>
        <p:spPr>
          <a:xfrm flipH="1">
            <a:off x="3486149" y="1600200"/>
            <a:ext cx="2171701" cy="2466975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12919" y="2676525"/>
            <a:ext cx="1318162" cy="812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5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V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678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Level Converter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066800" y="1924050"/>
            <a:ext cx="2558143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Dongle RX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3.3V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486401" y="1924050"/>
            <a:ext cx="2984664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Arduino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TX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5V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2" name="Lightning Bolt 1"/>
          <p:cNvSpPr/>
          <p:nvPr/>
        </p:nvSpPr>
        <p:spPr>
          <a:xfrm flipH="1">
            <a:off x="3486149" y="1600200"/>
            <a:ext cx="2171701" cy="2466975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00200" y="4419600"/>
            <a:ext cx="5943600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Add resistors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- 36%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12919" y="2676525"/>
            <a:ext cx="1318162" cy="812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3.2V</a:t>
            </a:r>
          </a:p>
          <a:p>
            <a:pPr algn="ctr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ctr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94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162800" y="381000"/>
            <a:ext cx="16002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Tips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413656" y="1295400"/>
            <a:ext cx="8654144" cy="47244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The book has typos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If in doubt, look it up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Use large gauge solder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Use a flux pen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Test connections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Cut connections carefully</a:t>
            </a:r>
          </a:p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08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1562100"/>
            <a:ext cx="7848600" cy="37338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Build robot body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Hack USB dongle</a:t>
            </a:r>
          </a:p>
          <a:p>
            <a:pPr marL="571500" indent="-5715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Put it all together</a:t>
            </a: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942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1752600"/>
            <a:ext cx="7772400" cy="3352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Putting it All Together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904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9045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while (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//Line avoidance!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4620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//Line avoidance!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          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//Potentiometer thresh!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766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//Line avoidance!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        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//Potentiometer thresh!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//LED feedback!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9489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//Line avoidance!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          //Read headset payload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//Potentiometer thresh!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//LED feedback!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4078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0" b="22644"/>
          <a:stretch/>
        </p:blipFill>
        <p:spPr>
          <a:xfrm>
            <a:off x="0" y="1699302"/>
            <a:ext cx="9166389" cy="2819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467600" y="381000"/>
            <a:ext cx="12954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EEG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886200"/>
            <a:ext cx="2518638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Concentration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60127" y="3886200"/>
            <a:ext cx="1980029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Relaxation</a:t>
            </a:r>
            <a:endParaRPr lang="en-US" sz="28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4917" y="6482695"/>
            <a:ext cx="265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ea typeface="GulimChe" pitchFamily="49" charset="-127"/>
              </a:rPr>
              <a:t>Image: biology.clc.uc.edu</a:t>
            </a:r>
          </a:p>
        </p:txBody>
      </p:sp>
    </p:spTree>
    <p:extLst>
      <p:ext uri="{BB962C8B-B14F-4D97-AF65-F5344CB8AC3E}">
        <p14:creationId xmlns:p14="http://schemas.microsoft.com/office/powerpoint/2010/main" val="417284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//Line avoidance!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          //Read headset payload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//Potentiometer thresh!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//LED feedback!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if (attention &gt;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//Speed% = attention% 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8298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//Line avoidance!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          //Read headset payload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//Potentiometer thresh!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//LED feedback!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//Speed% = attention%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else {</a:t>
            </a:r>
          </a:p>
          <a:p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//Slow down 2%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7976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//Line avoidance!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          //Read headset payload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//Potentiometer thresh!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); //LED feedback!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//Speed% = attention%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//Slow down 2%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forward(speed);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//Go!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0720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1"/>
          </p:nvPr>
        </p:nvSpPr>
        <p:spPr>
          <a:xfrm>
            <a:off x="647700" y="1562100"/>
            <a:ext cx="7848600" cy="3733800"/>
          </a:xfrm>
        </p:spPr>
        <p:txBody>
          <a:bodyPr>
            <a:normAutofit/>
          </a:bodyPr>
          <a:lstStyle/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Build robot body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Program incrementally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Hack USB dongle</a:t>
            </a:r>
          </a:p>
          <a:p>
            <a:pPr marL="571500" indent="-571500" algn="l">
              <a:buClr>
                <a:srgbClr val="00B050"/>
              </a:buClr>
              <a:buFont typeface="Wingdings" pitchFamily="2" charset="2"/>
              <a:buChar char="ü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Put it all together</a:t>
            </a:r>
          </a:p>
          <a:p>
            <a:pPr marL="571500" indent="-57150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72200" y="381000"/>
            <a:ext cx="2590800" cy="59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6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Overview</a:t>
            </a:r>
            <a:endParaRPr lang="en-US" sz="3600" spc="6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7700" y="1562100"/>
            <a:ext cx="7848600" cy="87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092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4914" y="1752600"/>
            <a:ext cx="7772400" cy="3352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Simulating </a:t>
            </a:r>
          </a:p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Mind Control</a:t>
            </a:r>
          </a:p>
          <a:p>
            <a:r>
              <a:rPr lang="en-US" sz="54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&amp; Demo!</a:t>
            </a:r>
            <a:endParaRPr lang="en-US" sz="54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284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subTitle" idx="1"/>
          </p:nvPr>
        </p:nvSpPr>
        <p:spPr>
          <a:xfrm>
            <a:off x="381000" y="1981200"/>
            <a:ext cx="8654144" cy="2895600"/>
          </a:xfrm>
        </p:spPr>
        <p:txBody>
          <a:bodyPr>
            <a:normAutofit/>
          </a:bodyPr>
          <a:lstStyle/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Remove headset connection code</a:t>
            </a:r>
            <a:endParaRPr lang="en-US" sz="4000" b="1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Simulate EEG data</a:t>
            </a:r>
          </a:p>
          <a:p>
            <a:pPr marL="742950" indent="-74295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Give </a:t>
            </a:r>
            <a:r>
              <a:rPr lang="en-US" sz="4000" b="1" dirty="0" err="1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Piezo</a:t>
            </a:r>
            <a:r>
              <a:rPr lang="en-US" sz="4000" b="1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limChe" pitchFamily="49" charset="-127"/>
                <a:ea typeface="GulimChe" pitchFamily="49" charset="-127"/>
              </a:rPr>
              <a:t> something to do</a:t>
            </a:r>
          </a:p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Arial" pitchFamily="34" charset="0"/>
              <a:buChar char="•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algn="l"/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4000" b="1" dirty="0" smtClean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42257" y="228600"/>
            <a:ext cx="785948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300" dirty="0" smtClean="0">
                <a:solidFill>
                  <a:srgbClr val="34411B"/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Modifications</a:t>
            </a:r>
            <a:endParaRPr lang="en-US" sz="4000" spc="300" dirty="0">
              <a:solidFill>
                <a:srgbClr val="34411B"/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087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void loop()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while (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lineDetected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()) turn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=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getThreshold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();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0)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setBlueToRed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(attention);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if (attention &gt; </a:t>
            </a:r>
            <a:r>
              <a:rPr lang="en-US" sz="1700" dirty="0" err="1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tr</a:t>
            </a:r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)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attention;    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 else {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        speed = speed * 0.98;    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}</a:t>
            </a: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forward(speed);       </a:t>
            </a: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6497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float </a:t>
            </a:r>
            <a:r>
              <a:rPr lang="en-US" sz="1700" dirty="0" err="1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endParaRPr lang="en-US" sz="1700" dirty="0" smtClean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28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60404"/>
            <a:ext cx="7848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float </a:t>
            </a:r>
            <a:r>
              <a:rPr lang="en-US" sz="1700" dirty="0" err="1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updateAttention</a:t>
            </a:r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()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 smtClean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{</a:t>
            </a:r>
            <a:endParaRPr lang="en-US" sz="1700" dirty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        </a:t>
            </a:r>
            <a:r>
              <a:rPr lang="en-US" sz="1700" dirty="0" smtClean="0">
                <a:solidFill>
                  <a:srgbClr val="FFFF0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//iterate over array of EEG values</a:t>
            </a:r>
            <a:endParaRPr lang="en-US" sz="1700" dirty="0">
              <a:solidFill>
                <a:srgbClr val="FFFF0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  <a:p>
            <a:r>
              <a:rPr lang="en-US" sz="1700" dirty="0">
                <a:solidFill>
                  <a:srgbClr val="92D050"/>
                </a:solidFill>
                <a:latin typeface="Courier New" pitchFamily="49" charset="0"/>
                <a:ea typeface="GulimChe" pitchFamily="49" charset="-127"/>
                <a:cs typeface="Courier New" pitchFamily="49" charset="0"/>
              </a:rPr>
              <a:t>}</a:t>
            </a:r>
            <a:endParaRPr lang="en-US" sz="1700" dirty="0" smtClean="0">
              <a:solidFill>
                <a:srgbClr val="92D050"/>
              </a:solidFill>
              <a:latin typeface="Courier New" pitchFamily="49" charset="0"/>
              <a:ea typeface="GulimChe" pitchFamily="49" charset="-127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31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19943" y="2324100"/>
            <a:ext cx="5704114" cy="2209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spc="3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12700" dir="2400000" algn="tl">
                    <a:srgbClr val="000000">
                      <a:alpha val="46000"/>
                    </a:srgbClr>
                  </a:outerShdw>
                </a:effectLst>
                <a:latin typeface="GungsuhChe" pitchFamily="49" charset="-127"/>
                <a:ea typeface="GungsuhChe" pitchFamily="49" charset="-127"/>
              </a:rPr>
              <a:t>Demo Time</a:t>
            </a:r>
            <a:endParaRPr lang="en-US" sz="5400" spc="300" dirty="0">
              <a:solidFill>
                <a:schemeClr val="bg1">
                  <a:lumMod val="95000"/>
                </a:schemeClr>
              </a:solidFill>
              <a:effectLst>
                <a:outerShdw blurRad="38100" dist="12700" dir="2400000" algn="tl">
                  <a:srgbClr val="000000">
                    <a:alpha val="46000"/>
                  </a:srgbClr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639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2201</Words>
  <Application>Microsoft Office PowerPoint</Application>
  <PresentationFormat>On-screen Show (4:3)</PresentationFormat>
  <Paragraphs>644</Paragraphs>
  <Slides>102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9" baseType="lpstr">
      <vt:lpstr>Arial</vt:lpstr>
      <vt:lpstr>GulimChe</vt:lpstr>
      <vt:lpstr>Courier New</vt:lpstr>
      <vt:lpstr>GungsuhChe</vt:lpstr>
      <vt:lpstr>Calibri</vt:lpstr>
      <vt:lpstr>Wingdings</vt:lpstr>
      <vt:lpstr>Office Theme</vt:lpstr>
      <vt:lpstr>Mind Over Machine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 Over Machine</dc:title>
  <dc:creator>Mary Jane Kelly (Casaba Security, LLC)</dc:creator>
  <cp:lastModifiedBy>Mary Jane Kelly (Casaba Security, LLC)</cp:lastModifiedBy>
  <cp:revision>93</cp:revision>
  <dcterms:created xsi:type="dcterms:W3CDTF">2012-07-17T05:27:47Z</dcterms:created>
  <dcterms:modified xsi:type="dcterms:W3CDTF">2012-07-25T20:21:00Z</dcterms:modified>
</cp:coreProperties>
</file>